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AC87-E5ED-4F4C-9436-14ECE66F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9F5C4-4709-4725-9208-DD68DE675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5A004-564B-41E8-8AE8-31FEA998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D0729-E4F1-40AE-8296-2A76FCE8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FB7D4-7893-4548-A88B-934E948E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2FA0-31D6-4236-82D4-D287E549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91727-3082-4B8D-AFAF-8E8DF9FB1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7F6BD-102F-4A71-9B29-4B41A2ED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E41A5-59B7-47A1-94FD-4020D310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D136F-0076-4FEF-8A60-CEF84A8B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7584F-B8C3-4CA2-80ED-30AFB2D31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003F7-A4A7-4C9F-A572-91C5B37C9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4676B-0534-482E-990E-28C473DE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5879F-9692-454B-AE86-21A88FD9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68889-F9C0-4CA9-B4E5-BB3776D1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45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7E0A-284D-4846-B6A7-D4B3C9CD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9C5DF-6FA3-4492-941E-FC2FBE2C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30A0D-8E85-43D7-B116-D69D3D82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0CA9C-BC68-4BF4-95D2-63825EDF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D1BDE-71DC-48DB-BE0D-EC8551A8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7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A8E5-3901-4E49-8262-0D1EC0A7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42F73-434C-41F3-9E63-216A8C4D9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3CE8E-7F74-40F3-84D5-F8906BC4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86679-FA8D-4E52-BCAE-2B5B74BD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0FB8-D987-4085-8111-AF05A056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2DF1-4BF6-4591-8928-752B22C5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69A7F-0F3A-484D-BA54-257A96EA6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A8F51-18F5-49D2-B082-84986543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25B8-9CBB-4A11-A37F-DC942DBA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327BA-BBF0-49C4-B013-F970AC71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EAD18-168B-409B-A695-BD95D189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9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C76E-5AD0-42DB-BD53-8799BB37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764C8-D602-4C3F-BE63-AAAC5F9D1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2CDAE-D500-4283-8CED-CB7ABAE50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55B85-205D-4010-8B86-4DED64B8E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78D74D-6CF9-41CA-8360-3713721BC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DACD62-0E11-401C-9328-D1F870B4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EAF44-AD1E-4CF1-9F01-D0A6189D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3897F-D70F-46F1-BECF-31727F2E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3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81BA-F69E-4CF5-954F-9EAD8448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D5383-50F4-440A-AE2A-AEAB7A9D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117F4-3A68-46DA-A988-3E25F5F7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972C0-82AA-49EB-BFC8-029A23EA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8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2FFF0-58B2-4B11-8F9A-9FA517B2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86570-BF37-411B-AEF8-B2B0D751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3C0CE-A3D7-4BCD-BBFC-D4C76554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9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B19A-C75E-40E2-BA70-B6F6C9F8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9E144-2569-4348-B4B0-B142A06D9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798B9-0442-43AD-ADCB-2BD1C87C7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7B752-8C5F-46BE-99ED-767062B9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0B799-2534-4278-A767-2ECA189E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2CFD4-91A6-4645-86DB-D4EB3491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3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24C4-B9E3-4583-80F3-A0FED839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F6C397-3B48-4B98-BEE7-1F6F6A780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6401B-663A-455B-B8CC-690F08E1E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17D53-0E37-406A-8336-C30C09CA7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91DE3-B7EA-4731-9540-85787528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1CC12-3082-4186-962F-544CFA3C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1EEF12-1D58-4759-889D-8C7C3203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020D7-CE26-4767-A12B-67779BAEB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4F2C5-0AE7-4AA0-A2F9-8F0DF454E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F501D-26A2-4C34-9A7E-D17A7F3BD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CF6B6-C6AD-46F7-AE01-5EFCCE4DA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8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lexpapados/Physics-Informed-Deep-Learning-Solid-and-Fluid-Mechan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illgren/Solving-Differential-Equations-with-Neural-Networks" TargetMode="External"/><Relationship Id="rId4" Type="http://schemas.openxmlformats.org/officeDocument/2006/relationships/hyperlink" Target="https://github.com/rgp62/cvpin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88BA-688A-43D4-A8B3-F3291C3F6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Physics Informed Neural Networks (PINNs)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A6F3-5562-4A38-9E97-981551F256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Paht Juangphanich, Ezra McNichols, Kyle Monaghan, Arman </a:t>
            </a:r>
            <a:r>
              <a:rPr lang="en-US" dirty="0" err="1"/>
              <a:t>Mirashemi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47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16A2-EBE9-104B-B2C4-E835C455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PINNs</a:t>
            </a:r>
            <a:br>
              <a:rPr lang="en-US" dirty="0"/>
            </a:br>
            <a:r>
              <a:rPr lang="en-US" sz="2000" dirty="0"/>
              <a:t>(Shock tube Problem)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A5BEE-5AE4-CB4F-B908-D2D5E95C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343"/>
            <a:ext cx="6146042" cy="460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D7B0F-2FA2-3945-819A-58FE7014AEED}"/>
              </a:ext>
            </a:extLst>
          </p:cNvPr>
          <p:cNvSpPr txBox="1"/>
          <p:nvPr/>
        </p:nvSpPr>
        <p:spPr>
          <a:xfrm>
            <a:off x="2550160" y="1561881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Roe Scheme</a:t>
            </a:r>
          </a:p>
        </p:txBody>
      </p:sp>
    </p:spTree>
    <p:extLst>
      <p:ext uri="{BB962C8B-B14F-4D97-AF65-F5344CB8AC3E}">
        <p14:creationId xmlns:p14="http://schemas.microsoft.com/office/powerpoint/2010/main" val="262489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99D1-1789-4EE5-9F37-73A30FEB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DD38D-D33D-4720-85D8-B958A34BB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3211"/>
          </a:xfrm>
        </p:spPr>
        <p:txBody>
          <a:bodyPr/>
          <a:lstStyle/>
          <a:p>
            <a:r>
              <a:rPr lang="en-US" dirty="0"/>
              <a:t>1990s: Proof was made to show Neural Networks can be used to solve PDEs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9D676-F230-4065-B5D2-549793E18E35}"/>
              </a:ext>
            </a:extLst>
          </p:cNvPr>
          <p:cNvSpPr txBox="1"/>
          <p:nvPr/>
        </p:nvSpPr>
        <p:spPr>
          <a:xfrm>
            <a:off x="905346" y="2622870"/>
            <a:ext cx="10601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Lagaris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E.,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Likas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Fotiadis, D. I. (1998). Artificial neural networks for solving ordinary and partial differential equations.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neural networks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987-1000.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B43B1F-0609-4BA2-982A-0903FBEACE85}"/>
              </a:ext>
            </a:extLst>
          </p:cNvPr>
          <p:cNvSpPr txBox="1">
            <a:spLocks/>
          </p:cNvSpPr>
          <p:nvPr/>
        </p:nvSpPr>
        <p:spPr>
          <a:xfrm>
            <a:off x="771054" y="3231479"/>
            <a:ext cx="10515600" cy="153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1998-2019: Conventional PINNs, solving PDE without discontinuity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2019-Present: Research into solving discontinuous PDEs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CFF69-48DA-4132-8FFA-63BD7AF11F3F}"/>
              </a:ext>
            </a:extLst>
          </p:cNvPr>
          <p:cNvSpPr txBox="1"/>
          <p:nvPr/>
        </p:nvSpPr>
        <p:spPr>
          <a:xfrm>
            <a:off x="769543" y="4706809"/>
            <a:ext cx="10873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Michoski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Milosavljević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Oliver, T., &amp; Hatch, D. R. (2020). Solving differential equations using deep neural networks.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Neurocomputing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399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193-212.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1A549-F4FD-4CD8-85B8-1155647D740B}"/>
              </a:ext>
            </a:extLst>
          </p:cNvPr>
          <p:cNvSpPr txBox="1"/>
          <p:nvPr/>
        </p:nvSpPr>
        <p:spPr>
          <a:xfrm>
            <a:off x="769543" y="5272937"/>
            <a:ext cx="10873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Patel, R. G., Manickam, I., Trask, N. A., Wood, M. A., Lee, M., Tomas, I., &amp; Cyr, E. C. (2022). Thermodynamically consistent physics-informed neural networks for hyperbolic systems.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Computational Physics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449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110754.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6DEC2-C14E-4E43-9E4C-3DE73F9EE2AA}"/>
              </a:ext>
            </a:extLst>
          </p:cNvPr>
          <p:cNvSpPr txBox="1"/>
          <p:nvPr/>
        </p:nvSpPr>
        <p:spPr>
          <a:xfrm>
            <a:off x="769543" y="5839064"/>
            <a:ext cx="10873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Papados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Solving Hydrodynamic Shock-Tube Problems Using Weighted Physics-Informed Neural Networks with Domain Extension.</a:t>
            </a:r>
            <a:endParaRPr lang="en-US" sz="1600" dirty="0"/>
          </a:p>
        </p:txBody>
      </p:sp>
      <p:pic>
        <p:nvPicPr>
          <p:cNvPr id="1026" name="Picture 2" descr="GitHub Logos and Usage · GitHub">
            <a:hlinkClick r:id="rId2"/>
            <a:extLst>
              <a:ext uri="{FF2B5EF4-FFF2-40B4-BE49-F238E27FC236}">
                <a16:creationId xmlns:a16="http://schemas.microsoft.com/office/drawing/2014/main" id="{B1B4B4AE-B195-4D9E-9E66-6BF1A2F3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7" y="5883417"/>
            <a:ext cx="596773" cy="4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BBC49858-9BD7-48FC-ADCB-BBDF27A6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6" y="5313046"/>
            <a:ext cx="596773" cy="4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itHub Logos and Usage · GitHub">
            <a:hlinkClick r:id="rId5"/>
            <a:extLst>
              <a:ext uri="{FF2B5EF4-FFF2-40B4-BE49-F238E27FC236}">
                <a16:creationId xmlns:a16="http://schemas.microsoft.com/office/drawing/2014/main" id="{E0E883CA-3ECA-45BB-B540-DBACD7FB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5" y="4725457"/>
            <a:ext cx="596773" cy="4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75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DA46-F591-40CA-AF3D-4EBDC1DB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(High Level)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ADAEBF-4E12-4458-BF4D-8423A6CAAE42}"/>
                  </a:ext>
                </a:extLst>
              </p:cNvPr>
              <p:cNvSpPr txBox="1"/>
              <p:nvPr/>
            </p:nvSpPr>
            <p:spPr>
              <a:xfrm>
                <a:off x="895547" y="1970457"/>
                <a:ext cx="3533853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ADAEBF-4E12-4458-BF4D-8423A6CA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47" y="1970457"/>
                <a:ext cx="3533853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6365EF1-8A04-4455-A460-8AC46FBE155E}"/>
              </a:ext>
            </a:extLst>
          </p:cNvPr>
          <p:cNvSpPr txBox="1"/>
          <p:nvPr/>
        </p:nvSpPr>
        <p:spPr>
          <a:xfrm>
            <a:off x="5144277" y="2806162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Dissipation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26D1DD-0846-47ED-B96D-75C4F6E965E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360764" y="2737250"/>
            <a:ext cx="971679" cy="2535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7AA93C-AC59-4A16-A9BC-C36F087F8560}"/>
              </a:ext>
            </a:extLst>
          </p:cNvPr>
          <p:cNvSpPr txBox="1"/>
          <p:nvPr/>
        </p:nvSpPr>
        <p:spPr>
          <a:xfrm>
            <a:off x="804688" y="1601125"/>
            <a:ext cx="376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2D Burgers Viscous Equation: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A6CCD-3779-4FE3-A959-D7D48A71D34D}"/>
              </a:ext>
            </a:extLst>
          </p:cNvPr>
          <p:cNvSpPr txBox="1"/>
          <p:nvPr/>
        </p:nvSpPr>
        <p:spPr>
          <a:xfrm>
            <a:off x="8750292" y="493370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PDE Loss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973F5-83B5-49EB-9196-116E606FD2A6}"/>
              </a:ext>
            </a:extLst>
          </p:cNvPr>
          <p:cNvSpPr/>
          <p:nvPr/>
        </p:nvSpPr>
        <p:spPr>
          <a:xfrm>
            <a:off x="3981401" y="4085245"/>
            <a:ext cx="2617018" cy="627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Multi-Layer Perception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74F030-8F9C-425D-BD23-BF8342669030}"/>
              </a:ext>
            </a:extLst>
          </p:cNvPr>
          <p:cNvCxnSpPr/>
          <p:nvPr/>
        </p:nvCxnSpPr>
        <p:spPr>
          <a:xfrm>
            <a:off x="3097086" y="2643821"/>
            <a:ext cx="11860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AD11F5-4FC8-4FBD-9EBF-CFBBB4D60AEE}"/>
              </a:ext>
            </a:extLst>
          </p:cNvPr>
          <p:cNvSpPr txBox="1"/>
          <p:nvPr/>
        </p:nvSpPr>
        <p:spPr>
          <a:xfrm>
            <a:off x="1266136" y="5295169"/>
            <a:ext cx="183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Domain Sampling</a:t>
            </a:r>
          </a:p>
          <a:p>
            <a:pPr algn="ctr"/>
            <a:r>
              <a:rPr lang="en-US" dirty="0"/>
              <a:t>(Inputs: t, x, y)</a:t>
            </a:r>
          </a:p>
        </p:txBody>
      </p:sp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513A9774-0A79-4AB6-8C74-CE480617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6" y="3539414"/>
            <a:ext cx="2170530" cy="162789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6A50A8-109F-48F8-B905-4C30232CC818}"/>
              </a:ext>
            </a:extLst>
          </p:cNvPr>
          <p:cNvSpPr txBox="1"/>
          <p:nvPr/>
        </p:nvSpPr>
        <p:spPr>
          <a:xfrm>
            <a:off x="2062842" y="5039135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832285-2B2B-4B75-B54B-F765AF2B949B}"/>
              </a:ext>
            </a:extLst>
          </p:cNvPr>
          <p:cNvSpPr txBox="1"/>
          <p:nvPr/>
        </p:nvSpPr>
        <p:spPr>
          <a:xfrm>
            <a:off x="931447" y="4214575"/>
            <a:ext cx="2968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53F8-C2A1-4B62-8D41-E8FF951A6D68}"/>
              </a:ext>
            </a:extLst>
          </p:cNvPr>
          <p:cNvSpPr txBox="1"/>
          <p:nvPr/>
        </p:nvSpPr>
        <p:spPr>
          <a:xfrm>
            <a:off x="4253261" y="4982844"/>
            <a:ext cx="2052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Inputs: t, x, y</a:t>
            </a:r>
          </a:p>
          <a:p>
            <a:pPr algn="ctr"/>
            <a:r>
              <a:rPr lang="en-US" dirty="0"/>
              <a:t>Outputs: u, v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F7644A-8D8F-4A76-8DB0-EB8A81B8BBDD}"/>
                  </a:ext>
                </a:extLst>
              </p:cNvPr>
              <p:cNvSpPr txBox="1"/>
              <p:nvPr/>
            </p:nvSpPr>
            <p:spPr>
              <a:xfrm>
                <a:off x="7312944" y="4155848"/>
                <a:ext cx="393780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F7644A-8D8F-4A76-8DB0-EB8A81B8B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44" y="4155848"/>
                <a:ext cx="3937809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A2D9301-8AAE-41C6-8A69-CCF9FDF5058B}"/>
              </a:ext>
            </a:extLst>
          </p:cNvPr>
          <p:cNvCxnSpPr>
            <a:cxnSpLocks/>
          </p:cNvCxnSpPr>
          <p:nvPr/>
        </p:nvCxnSpPr>
        <p:spPr>
          <a:xfrm flipV="1">
            <a:off x="2181611" y="6080345"/>
            <a:ext cx="0" cy="4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5C68BE-ED73-4037-A12E-5E582F429A51}"/>
              </a:ext>
            </a:extLst>
          </p:cNvPr>
          <p:cNvSpPr txBox="1"/>
          <p:nvPr/>
        </p:nvSpPr>
        <p:spPr>
          <a:xfrm>
            <a:off x="4045612" y="6308209"/>
            <a:ext cx="24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Optimize Model weights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72C893-BE8F-4F91-AB86-AEF75F117B02}"/>
              </a:ext>
            </a:extLst>
          </p:cNvPr>
          <p:cNvCxnSpPr>
            <a:endCxn id="44" idx="1"/>
          </p:cNvCxnSpPr>
          <p:nvPr/>
        </p:nvCxnSpPr>
        <p:spPr>
          <a:xfrm flipV="1">
            <a:off x="2181611" y="6492875"/>
            <a:ext cx="1864001" cy="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4216BE-561F-461A-A49F-0FFDE30845F2}"/>
              </a:ext>
            </a:extLst>
          </p:cNvPr>
          <p:cNvCxnSpPr>
            <a:stCxn id="44" idx="3"/>
          </p:cNvCxnSpPr>
          <p:nvPr/>
        </p:nvCxnSpPr>
        <p:spPr>
          <a:xfrm>
            <a:off x="6513788" y="6492875"/>
            <a:ext cx="2777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7A0650-5F72-479C-AD92-3DEFC4835134}"/>
              </a:ext>
            </a:extLst>
          </p:cNvPr>
          <p:cNvCxnSpPr>
            <a:stCxn id="10" idx="2"/>
          </p:cNvCxnSpPr>
          <p:nvPr/>
        </p:nvCxnSpPr>
        <p:spPr>
          <a:xfrm>
            <a:off x="9281848" y="5303041"/>
            <a:ext cx="9934" cy="1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915F94-5B63-4A32-81D0-0DC820D0BD09}"/>
                  </a:ext>
                </a:extLst>
              </p:cNvPr>
              <p:cNvSpPr txBox="1"/>
              <p:nvPr/>
            </p:nvSpPr>
            <p:spPr>
              <a:xfrm>
                <a:off x="4925459" y="1976798"/>
                <a:ext cx="3533853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915F94-5B63-4A32-81D0-0DC820D0B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459" y="1976798"/>
                <a:ext cx="3533853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28EAC8-094B-4188-A103-C5C69843FC9A}"/>
              </a:ext>
            </a:extLst>
          </p:cNvPr>
          <p:cNvCxnSpPr/>
          <p:nvPr/>
        </p:nvCxnSpPr>
        <p:spPr>
          <a:xfrm>
            <a:off x="7131204" y="2643821"/>
            <a:ext cx="11860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F5B5D1-48D4-4981-8374-38D457D86F0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981401" y="2724435"/>
            <a:ext cx="1162876" cy="266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8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48EF1A7-3DCB-42D6-A63F-330AD28F4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4" y="1924920"/>
            <a:ext cx="6730550" cy="44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7DA46-F591-40CA-AF3D-4EBDC1DB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(MLP Detail)</a:t>
            </a:r>
            <a:endParaRPr lang="en-US" dirty="0"/>
          </a:p>
        </p:txBody>
      </p:sp>
      <p:pic>
        <p:nvPicPr>
          <p:cNvPr id="1026" name="Picture 2" descr="What are Neural Networks? | IBM">
            <a:extLst>
              <a:ext uri="{FF2B5EF4-FFF2-40B4-BE49-F238E27FC236}">
                <a16:creationId xmlns:a16="http://schemas.microsoft.com/office/drawing/2014/main" id="{6514C1C9-5ECD-4055-8FA8-F365CCD42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64" y="1793666"/>
            <a:ext cx="4892232" cy="3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2EBD1D-2BCB-4E88-A234-1B453D0AF000}"/>
              </a:ext>
            </a:extLst>
          </p:cNvPr>
          <p:cNvSpPr txBox="1"/>
          <p:nvPr/>
        </p:nvSpPr>
        <p:spPr>
          <a:xfrm>
            <a:off x="2429116" y="5052852"/>
            <a:ext cx="1033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= Tanh(z)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D8ED75-FCF8-4C42-A1ED-714A47897A25}"/>
              </a:ext>
            </a:extLst>
          </p:cNvPr>
          <p:cNvSpPr/>
          <p:nvPr/>
        </p:nvSpPr>
        <p:spPr>
          <a:xfrm>
            <a:off x="1884555" y="5453820"/>
            <a:ext cx="2330605" cy="523234"/>
          </a:xfrm>
          <a:prstGeom prst="rect">
            <a:avLst/>
          </a:prstGeom>
          <a:solidFill>
            <a:srgbClr val="60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ED8DAC-5FCE-4D3F-AA08-ED96451D4BE6}"/>
              </a:ext>
            </a:extLst>
          </p:cNvPr>
          <p:cNvSpPr txBox="1"/>
          <p:nvPr/>
        </p:nvSpPr>
        <p:spPr>
          <a:xfrm>
            <a:off x="6685201" y="5372132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Inputs: x, y, 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30FA1-36A4-44BD-964B-E086BC9FF31B}"/>
              </a:ext>
            </a:extLst>
          </p:cNvPr>
          <p:cNvSpPr txBox="1"/>
          <p:nvPr/>
        </p:nvSpPr>
        <p:spPr>
          <a:xfrm>
            <a:off x="10530490" y="537633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Outputs: u, v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3E053D9-F773-4CA2-974A-C77FBD244795}"/>
              </a:ext>
            </a:extLst>
          </p:cNvPr>
          <p:cNvSpPr/>
          <p:nvPr/>
        </p:nvSpPr>
        <p:spPr>
          <a:xfrm rot="11944108">
            <a:off x="3542407" y="5319640"/>
            <a:ext cx="564777" cy="3693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3F603-4287-4640-B0FD-1C1385B21BFC}"/>
              </a:ext>
            </a:extLst>
          </p:cNvPr>
          <p:cNvSpPr txBox="1"/>
          <p:nvPr/>
        </p:nvSpPr>
        <p:spPr>
          <a:xfrm>
            <a:off x="3835747" y="5635995"/>
            <a:ext cx="233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Super Important!!!! </a:t>
            </a:r>
          </a:p>
        </p:txBody>
      </p:sp>
    </p:spTree>
    <p:extLst>
      <p:ext uri="{BB962C8B-B14F-4D97-AF65-F5344CB8AC3E}">
        <p14:creationId xmlns:p14="http://schemas.microsoft.com/office/powerpoint/2010/main" val="1195437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DA46-F591-40CA-AF3D-4EBDC1DB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(PDE Loss Detail)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64A9DD-215B-4B11-936E-157097946CF2}"/>
                  </a:ext>
                </a:extLst>
              </p:cNvPr>
              <p:cNvSpPr txBox="1"/>
              <p:nvPr/>
            </p:nvSpPr>
            <p:spPr>
              <a:xfrm>
                <a:off x="2512491" y="3451514"/>
                <a:ext cx="5093061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64A9DD-215B-4B11-936E-15709794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491" y="3451514"/>
                <a:ext cx="5093061" cy="7159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153F80-9D96-4CEE-A3D0-BF5339FBEA6E}"/>
                  </a:ext>
                </a:extLst>
              </p:cNvPr>
              <p:cNvSpPr txBox="1"/>
              <p:nvPr/>
            </p:nvSpPr>
            <p:spPr>
              <a:xfrm>
                <a:off x="2512491" y="4234596"/>
                <a:ext cx="5134226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153F80-9D96-4CEE-A3D0-BF5339FBE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491" y="4234596"/>
                <a:ext cx="5134226" cy="715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0B336F5-CA43-4936-9F27-4FC229424FAC}"/>
              </a:ext>
            </a:extLst>
          </p:cNvPr>
          <p:cNvSpPr txBox="1"/>
          <p:nvPr/>
        </p:nvSpPr>
        <p:spPr>
          <a:xfrm>
            <a:off x="242047" y="1820018"/>
            <a:ext cx="169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for U and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155AF2-2D72-4816-B433-62190C332240}"/>
                  </a:ext>
                </a:extLst>
              </p:cNvPr>
              <p:cNvSpPr txBox="1"/>
              <p:nvPr/>
            </p:nvSpPr>
            <p:spPr>
              <a:xfrm>
                <a:off x="242047" y="2459949"/>
                <a:ext cx="3045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𝑛𝑒𝑢𝑟𝑎𝑙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155AF2-2D72-4816-B433-62190C33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7" y="2459949"/>
                <a:ext cx="3045577" cy="276999"/>
              </a:xfrm>
              <a:prstGeom prst="rect">
                <a:avLst/>
              </a:prstGeom>
              <a:blipFill>
                <a:blip r:embed="rId4"/>
                <a:stretch>
                  <a:fillRect l="-1403" t="-4444" r="-80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D37177-7F47-4990-A819-F3626DBC9488}"/>
                  </a:ext>
                </a:extLst>
              </p:cNvPr>
              <p:cNvSpPr/>
              <p:nvPr/>
            </p:nvSpPr>
            <p:spPr>
              <a:xfrm>
                <a:off x="5809137" y="1837764"/>
                <a:ext cx="1479176" cy="5199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Model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D37177-7F47-4990-A819-F3626DBC9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137" y="1837764"/>
                <a:ext cx="1479176" cy="519953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DB02D92-E43D-4B38-B9F0-434B7A9C025E}"/>
              </a:ext>
            </a:extLst>
          </p:cNvPr>
          <p:cNvSpPr txBox="1"/>
          <p:nvPr/>
        </p:nvSpPr>
        <p:spPr>
          <a:xfrm>
            <a:off x="7897906" y="1721285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u(</a:t>
            </a:r>
            <a:r>
              <a:rPr lang="en-US" dirty="0" err="1"/>
              <a:t>t,x,y</a:t>
            </a:r>
            <a:r>
              <a:rPr lang="en-US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B5229-4DE9-4532-BE70-DE93858219B4}"/>
              </a:ext>
            </a:extLst>
          </p:cNvPr>
          <p:cNvSpPr txBox="1"/>
          <p:nvPr/>
        </p:nvSpPr>
        <p:spPr>
          <a:xfrm>
            <a:off x="7897906" y="209061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v(</a:t>
            </a:r>
            <a:r>
              <a:rPr lang="en-US" dirty="0" err="1"/>
              <a:t>t,x,y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7E282C-7C2A-4EBE-B3C5-2D7F2CA36650}"/>
              </a:ext>
            </a:extLst>
          </p:cNvPr>
          <p:cNvSpPr txBox="1"/>
          <p:nvPr/>
        </p:nvSpPr>
        <p:spPr>
          <a:xfrm>
            <a:off x="4372616" y="191307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t, x, 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29CB30-7CAC-497C-B9A5-D9B3C4A87F80}"/>
              </a:ext>
            </a:extLst>
          </p:cNvPr>
          <p:cNvSpPr/>
          <p:nvPr/>
        </p:nvSpPr>
        <p:spPr>
          <a:xfrm>
            <a:off x="5271247" y="1984813"/>
            <a:ext cx="397368" cy="267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9032F44-7597-4722-ADE0-B5D14AA6642B}"/>
              </a:ext>
            </a:extLst>
          </p:cNvPr>
          <p:cNvSpPr/>
          <p:nvPr/>
        </p:nvSpPr>
        <p:spPr>
          <a:xfrm>
            <a:off x="7424240" y="1964190"/>
            <a:ext cx="397368" cy="267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6444D-0943-4AF4-95B2-F40A106E4FFA}"/>
              </a:ext>
            </a:extLst>
          </p:cNvPr>
          <p:cNvSpPr txBox="1"/>
          <p:nvPr/>
        </p:nvSpPr>
        <p:spPr>
          <a:xfrm>
            <a:off x="5775229" y="2720303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PDE-Loss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5BA0C8-09E1-4CBB-9194-CC640E82552D}"/>
                  </a:ext>
                </a:extLst>
              </p:cNvPr>
              <p:cNvSpPr txBox="1"/>
              <p:nvPr/>
            </p:nvSpPr>
            <p:spPr>
              <a:xfrm>
                <a:off x="666381" y="5244884"/>
                <a:ext cx="9499595" cy="76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𝐿𝑒𝑓𝑡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𝑅𝑖𝑔h𝑡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	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𝑇𝑜𝑝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𝐵𝑜𝑡𝑡𝑜𝑚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𝐼𝑛𝑡𝑒𝑟𝑖𝑜𝑟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5BA0C8-09E1-4CBB-9194-CC640E82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81" y="5244884"/>
                <a:ext cx="9499595" cy="762516"/>
              </a:xfrm>
              <a:prstGeom prst="rect">
                <a:avLst/>
              </a:prstGeom>
              <a:blipFill>
                <a:blip r:embed="rId6"/>
                <a:stretch>
                  <a:fillRect l="-834" t="-7200" b="-8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90A053-CDCE-4D91-9D8B-3BD18B936491}"/>
              </a:ext>
            </a:extLst>
          </p:cNvPr>
          <p:cNvCxnSpPr>
            <a:cxnSpLocks/>
          </p:cNvCxnSpPr>
          <p:nvPr/>
        </p:nvCxnSpPr>
        <p:spPr>
          <a:xfrm flipH="1">
            <a:off x="7916950" y="3017580"/>
            <a:ext cx="393889" cy="251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85E3E9-037E-4488-B445-FDA9DDADD352}"/>
              </a:ext>
            </a:extLst>
          </p:cNvPr>
          <p:cNvCxnSpPr>
            <a:cxnSpLocks/>
          </p:cNvCxnSpPr>
          <p:nvPr/>
        </p:nvCxnSpPr>
        <p:spPr>
          <a:xfrm flipH="1">
            <a:off x="6444812" y="2979549"/>
            <a:ext cx="1822231" cy="44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D120844-6323-4C1E-8969-CDF76370397B}"/>
              </a:ext>
            </a:extLst>
          </p:cNvPr>
          <p:cNvSpPr txBox="1"/>
          <p:nvPr/>
        </p:nvSpPr>
        <p:spPr>
          <a:xfrm>
            <a:off x="8346295" y="2598448"/>
            <a:ext cx="3045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Derivatives computed using Auto gradient of the model (Remember the tanh(z) ?) </a:t>
            </a:r>
          </a:p>
          <a:p>
            <a:endParaRPr lang="en-US" dirty="0"/>
          </a:p>
          <a:p>
            <a:r>
              <a:rPr lang="en-US" dirty="0"/>
              <a:t>No discretization needed !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8959D1-30B2-4AB0-B889-C67DA7F4313B}"/>
              </a:ext>
            </a:extLst>
          </p:cNvPr>
          <p:cNvSpPr txBox="1"/>
          <p:nvPr/>
        </p:nvSpPr>
        <p:spPr>
          <a:xfrm>
            <a:off x="8516950" y="4370162"/>
            <a:ext cx="270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MSE = Mean squared error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31676B-FEC4-422A-B16F-828EA960CE6C}"/>
              </a:ext>
            </a:extLst>
          </p:cNvPr>
          <p:cNvSpPr txBox="1"/>
          <p:nvPr/>
        </p:nvSpPr>
        <p:spPr>
          <a:xfrm>
            <a:off x="8510430" y="5211236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Left Wall, Right Wall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975BD-3D60-43A2-B9C0-030297A00280}"/>
              </a:ext>
            </a:extLst>
          </p:cNvPr>
          <p:cNvSpPr txBox="1"/>
          <p:nvPr/>
        </p:nvSpPr>
        <p:spPr>
          <a:xfrm>
            <a:off x="8510430" y="5609318"/>
            <a:ext cx="2486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Top Wall, Bottom Wall, Interior</a:t>
            </a:r>
          </a:p>
        </p:txBody>
      </p:sp>
    </p:spTree>
    <p:extLst>
      <p:ext uri="{BB962C8B-B14F-4D97-AF65-F5344CB8AC3E}">
        <p14:creationId xmlns:p14="http://schemas.microsoft.com/office/powerpoint/2010/main" val="54866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4572D579-BE36-41B9-BE94-797F6FCC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9" y="3777131"/>
            <a:ext cx="9825314" cy="3275105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9521A28-40C5-4649-9A81-30879D567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6" y="1027906"/>
            <a:ext cx="9825317" cy="327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73804-6271-451C-8FF3-66404F98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DE0C8-C0C8-4EFD-AC1B-67F27324B74C}"/>
              </a:ext>
            </a:extLst>
          </p:cNvPr>
          <p:cNvSpPr txBox="1"/>
          <p:nvPr/>
        </p:nvSpPr>
        <p:spPr>
          <a:xfrm>
            <a:off x="9646024" y="162261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78FCB-B190-46C2-A11E-89008901DFC1}"/>
              </a:ext>
            </a:extLst>
          </p:cNvPr>
          <p:cNvSpPr txBox="1"/>
          <p:nvPr/>
        </p:nvSpPr>
        <p:spPr>
          <a:xfrm>
            <a:off x="9646023" y="4690000"/>
            <a:ext cx="10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Analytical</a:t>
            </a:r>
          </a:p>
        </p:txBody>
      </p:sp>
    </p:spTree>
    <p:extLst>
      <p:ext uri="{BB962C8B-B14F-4D97-AF65-F5344CB8AC3E}">
        <p14:creationId xmlns:p14="http://schemas.microsoft.com/office/powerpoint/2010/main" val="147604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Qr code&#10;&#10;Description automatically generated">
            <a:extLst>
              <a:ext uri="{FF2B5EF4-FFF2-40B4-BE49-F238E27FC236}">
                <a16:creationId xmlns:a16="http://schemas.microsoft.com/office/drawing/2014/main" id="{C98968FD-015F-4429-852E-C43B65AE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9866"/>
            <a:ext cx="3442501" cy="2581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3F8204-E579-4D77-9882-22B241CB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(High Level)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38C93-F91B-45DE-BFC1-A13EFFBCC38A}"/>
              </a:ext>
            </a:extLst>
          </p:cNvPr>
          <p:cNvSpPr txBox="1"/>
          <p:nvPr/>
        </p:nvSpPr>
        <p:spPr>
          <a:xfrm>
            <a:off x="804688" y="1601125"/>
            <a:ext cx="240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1D Shock Tube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1428DC-A8EC-46F6-BB20-17FFA475C1F8}"/>
                  </a:ext>
                </a:extLst>
              </p:cNvPr>
              <p:cNvSpPr txBox="1"/>
              <p:nvPr/>
            </p:nvSpPr>
            <p:spPr>
              <a:xfrm>
                <a:off x="905436" y="2164977"/>
                <a:ext cx="2992294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1428DC-A8EC-46F6-BB20-17FFA475C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36" y="2164977"/>
                <a:ext cx="2992294" cy="88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6C8F8F-87EE-4AFA-B1E7-45B94C626AF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559859" y="3034651"/>
            <a:ext cx="482683" cy="3003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CB5A9A-9F87-4390-9EC9-3105C5FF94B4}"/>
              </a:ext>
            </a:extLst>
          </p:cNvPr>
          <p:cNvSpPr txBox="1"/>
          <p:nvPr/>
        </p:nvSpPr>
        <p:spPr>
          <a:xfrm>
            <a:off x="2042542" y="3150303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EECFF6-9FB8-4CA7-AC35-08D743C1F074}"/>
              </a:ext>
            </a:extLst>
          </p:cNvPr>
          <p:cNvCxnSpPr/>
          <p:nvPr/>
        </p:nvCxnSpPr>
        <p:spPr>
          <a:xfrm>
            <a:off x="975017" y="2913529"/>
            <a:ext cx="1956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328847-59D6-489A-AB8F-B33258EB57B5}"/>
              </a:ext>
            </a:extLst>
          </p:cNvPr>
          <p:cNvCxnSpPr/>
          <p:nvPr/>
        </p:nvCxnSpPr>
        <p:spPr>
          <a:xfrm>
            <a:off x="2006683" y="2913529"/>
            <a:ext cx="1956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64A3FD-D2BD-47A3-8E38-85972C128E50}"/>
              </a:ext>
            </a:extLst>
          </p:cNvPr>
          <p:cNvSpPr txBox="1"/>
          <p:nvPr/>
        </p:nvSpPr>
        <p:spPr>
          <a:xfrm>
            <a:off x="1702139" y="5821742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domain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D547E3-A00C-4B3E-B5BD-11D9C430D08D}"/>
              </a:ext>
            </a:extLst>
          </p:cNvPr>
          <p:cNvSpPr txBox="1"/>
          <p:nvPr/>
        </p:nvSpPr>
        <p:spPr>
          <a:xfrm>
            <a:off x="9204640" y="5009516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PDE Loss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26CA98-FB7E-4F4A-A2A6-3A38B2322714}"/>
              </a:ext>
            </a:extLst>
          </p:cNvPr>
          <p:cNvSpPr/>
          <p:nvPr/>
        </p:nvSpPr>
        <p:spPr>
          <a:xfrm>
            <a:off x="4862570" y="4157180"/>
            <a:ext cx="2617018" cy="627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Multi-Layer Perception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53D27-DFCF-43CC-8D63-418E06DAD458}"/>
              </a:ext>
            </a:extLst>
          </p:cNvPr>
          <p:cNvSpPr txBox="1"/>
          <p:nvPr/>
        </p:nvSpPr>
        <p:spPr>
          <a:xfrm>
            <a:off x="5177568" y="5058265"/>
            <a:ext cx="2052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Inputs: t, x</a:t>
            </a:r>
          </a:p>
          <a:p>
            <a:pPr algn="ctr"/>
            <a:r>
              <a:rPr lang="en-US" dirty="0"/>
              <a:t>Outputs: P, rho, u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2C2F68-B10A-4091-9BB6-A58D63A56A86}"/>
              </a:ext>
            </a:extLst>
          </p:cNvPr>
          <p:cNvCxnSpPr>
            <a:cxnSpLocks/>
          </p:cNvCxnSpPr>
          <p:nvPr/>
        </p:nvCxnSpPr>
        <p:spPr>
          <a:xfrm flipV="1">
            <a:off x="2635959" y="6156152"/>
            <a:ext cx="0" cy="4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508E153-4C41-4376-B603-C1938869FFF8}"/>
              </a:ext>
            </a:extLst>
          </p:cNvPr>
          <p:cNvSpPr txBox="1"/>
          <p:nvPr/>
        </p:nvSpPr>
        <p:spPr>
          <a:xfrm>
            <a:off x="4499960" y="6384016"/>
            <a:ext cx="24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Optimize Model weights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77E43B-DA75-4FB3-AA08-7C0227645521}"/>
              </a:ext>
            </a:extLst>
          </p:cNvPr>
          <p:cNvCxnSpPr>
            <a:endCxn id="32" idx="1"/>
          </p:cNvCxnSpPr>
          <p:nvPr/>
        </p:nvCxnSpPr>
        <p:spPr>
          <a:xfrm flipV="1">
            <a:off x="2635959" y="6568682"/>
            <a:ext cx="1864001" cy="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4CD1DF-84EE-4643-842A-FD6A395BD9F1}"/>
              </a:ext>
            </a:extLst>
          </p:cNvPr>
          <p:cNvCxnSpPr>
            <a:stCxn id="32" idx="3"/>
          </p:cNvCxnSpPr>
          <p:nvPr/>
        </p:nvCxnSpPr>
        <p:spPr>
          <a:xfrm>
            <a:off x="6968136" y="6568682"/>
            <a:ext cx="2777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A44DE3-C54E-42AE-948D-B25DEBD84251}"/>
              </a:ext>
            </a:extLst>
          </p:cNvPr>
          <p:cNvCxnSpPr>
            <a:stCxn id="28" idx="2"/>
          </p:cNvCxnSpPr>
          <p:nvPr/>
        </p:nvCxnSpPr>
        <p:spPr>
          <a:xfrm>
            <a:off x="9736196" y="5378848"/>
            <a:ext cx="9934" cy="1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76F072-DDA8-42CB-9A27-640CB841D238}"/>
                  </a:ext>
                </a:extLst>
              </p:cNvPr>
              <p:cNvSpPr txBox="1"/>
              <p:nvPr/>
            </p:nvSpPr>
            <p:spPr>
              <a:xfrm>
                <a:off x="8249983" y="3976200"/>
                <a:ext cx="2992294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76F072-DDA8-42CB-9A27-640CB841D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83" y="3976200"/>
                <a:ext cx="2992294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EFB8C3-06D0-4990-824C-C8B903E8D1F1}"/>
              </a:ext>
            </a:extLst>
          </p:cNvPr>
          <p:cNvCxnSpPr>
            <a:stCxn id="24" idx="3"/>
          </p:cNvCxnSpPr>
          <p:nvPr/>
        </p:nvCxnSpPr>
        <p:spPr>
          <a:xfrm>
            <a:off x="4280701" y="4530804"/>
            <a:ext cx="508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972F91-359F-4198-835E-5101BF99F104}"/>
              </a:ext>
            </a:extLst>
          </p:cNvPr>
          <p:cNvCxnSpPr/>
          <p:nvPr/>
        </p:nvCxnSpPr>
        <p:spPr>
          <a:xfrm>
            <a:off x="7633501" y="4471176"/>
            <a:ext cx="508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59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FFDD-22CB-46E7-9F6A-E1DEBC61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(Shock tube Problem)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0428F9-9196-194F-8D7B-12B3DCD34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343"/>
            <a:ext cx="6146042" cy="4609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68D1D8-DB08-8A4B-9CEB-63D42509953C}"/>
              </a:ext>
            </a:extLst>
          </p:cNvPr>
          <p:cNvSpPr txBox="1"/>
          <p:nvPr/>
        </p:nvSpPr>
        <p:spPr>
          <a:xfrm>
            <a:off x="2550160" y="1561881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Roe Scheme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B3BA5-3BAB-A64B-8B0E-71B9DB4611A3}"/>
              </a:ext>
            </a:extLst>
          </p:cNvPr>
          <p:cNvSpPr txBox="1"/>
          <p:nvPr/>
        </p:nvSpPr>
        <p:spPr>
          <a:xfrm>
            <a:off x="8028358" y="1561881"/>
            <a:ext cx="205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Conventional PINNS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CAC29F-D31D-174D-BD6C-5C2016484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65" y="1883343"/>
            <a:ext cx="5820075" cy="43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2562-3325-4700-AC7A-90CF0005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 here?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CF8A4-3AB9-45C8-9355-50A3BDC8400C}"/>
              </a:ext>
            </a:extLst>
          </p:cNvPr>
          <p:cNvSpPr txBox="1"/>
          <p:nvPr/>
        </p:nvSpPr>
        <p:spPr>
          <a:xfrm>
            <a:off x="838199" y="1498036"/>
            <a:ext cx="1006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 prediction of initial conditions = errors propagate to next time-step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use of MSE (mean error squared) loss means the Model is tuned to reduce an average error for multiple variables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BB08-C013-4B8C-A45B-D3EED697B191}"/>
              </a:ext>
            </a:extLst>
          </p:cNvPr>
          <p:cNvSpPr txBox="1"/>
          <p:nvPr/>
        </p:nvSpPr>
        <p:spPr>
          <a:xfrm>
            <a:off x="838199" y="4259220"/>
            <a:ext cx="10873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Papados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Solving Hydrodynamic Shock-Tube Problems Using Weighted Physics-Informed Neural Networks with Domain Extension.</a:t>
            </a:r>
            <a:endParaRPr lang="en-US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E18A7-0AD1-4639-A13E-B11C4F22AD8F}"/>
              </a:ext>
            </a:extLst>
          </p:cNvPr>
          <p:cNvSpPr txBox="1"/>
          <p:nvPr/>
        </p:nvSpPr>
        <p:spPr>
          <a:xfrm>
            <a:off x="838199" y="2453829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Possible Solution: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DD0EC-F6A5-4B4B-9D47-5E7210E0E6D4}"/>
              </a:ext>
            </a:extLst>
          </p:cNvPr>
          <p:cNvSpPr txBox="1"/>
          <p:nvPr/>
        </p:nvSpPr>
        <p:spPr>
          <a:xfrm>
            <a:off x="838200" y="4487648"/>
            <a:ext cx="1006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Random Sampling of domain may lead to poorly placed points. Example: Shock Tube discontinuity.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69846-B00C-4349-8D62-29CAF29E99CA}"/>
                  </a:ext>
                </a:extLst>
              </p:cNvPr>
              <p:cNvSpPr txBox="1"/>
              <p:nvPr/>
            </p:nvSpPr>
            <p:spPr>
              <a:xfrm>
                <a:off x="385225" y="2876305"/>
                <a:ext cx="11134678" cy="335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𝑖𝑐𝑠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𝐿𝑒𝑓𝑡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1400" dirty="0"/>
                            <m:t>+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𝑅𝑖𝑔h𝑡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1400" dirty="0"/>
                            <m:t>+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𝑇𝑜𝑝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1400" dirty="0"/>
                            <m:t>+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𝐵𝑜𝑡𝑡𝑜𝑚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𝐼𝑛𝑡𝑒𝑟𝑖𝑜𝑟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69846-B00C-4349-8D62-29CAF29E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25" y="2876305"/>
                <a:ext cx="11134678" cy="335798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E9A6998-B04E-4468-AA53-ADA671DF569B}"/>
              </a:ext>
            </a:extLst>
          </p:cNvPr>
          <p:cNvSpPr txBox="1"/>
          <p:nvPr/>
        </p:nvSpPr>
        <p:spPr>
          <a:xfrm>
            <a:off x="3070411" y="2453829"/>
            <a:ext cx="370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Increase weighting of initial 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81263-2C76-3844-960C-F1B497C41BBE}"/>
              </a:ext>
            </a:extLst>
          </p:cNvPr>
          <p:cNvSpPr txBox="1"/>
          <p:nvPr/>
        </p:nvSpPr>
        <p:spPr>
          <a:xfrm>
            <a:off x="3070411" y="3870278"/>
            <a:ext cx="36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Extend boundary to use more points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BF695E-16CB-AC4B-9093-FF1157BEBE36}"/>
              </a:ext>
            </a:extLst>
          </p:cNvPr>
          <p:cNvCxnSpPr/>
          <p:nvPr/>
        </p:nvCxnSpPr>
        <p:spPr>
          <a:xfrm>
            <a:off x="3070411" y="3849958"/>
            <a:ext cx="35864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45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609</Words>
  <Application>Microsoft Macintosh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Physics Informed Neural Networks (PINNs) </vt:lpstr>
      <vt:lpstr>Timeline</vt:lpstr>
      <vt:lpstr>Conventional PINNs and how they work (High Level)</vt:lpstr>
      <vt:lpstr>Conventional PINNs and how they work (MLP Detail)</vt:lpstr>
      <vt:lpstr>Conventional PINNs and how they work (PDE Loss Detail)</vt:lpstr>
      <vt:lpstr>Conventional PINNs Solution</vt:lpstr>
      <vt:lpstr>Conventional PINNs and how they work (High Level)</vt:lpstr>
      <vt:lpstr>Conventional PINNs and how they work (Shock tube Problem)</vt:lpstr>
      <vt:lpstr>What’s the Problem here? </vt:lpstr>
      <vt:lpstr>Modified PINNs (Shock tube Problem)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Informed Neural Networks (PINNs)</dc:title>
  <dc:creator>Paht and Sticky</dc:creator>
  <cp:lastModifiedBy>Paht and Sticky</cp:lastModifiedBy>
  <cp:revision>9</cp:revision>
  <dcterms:created xsi:type="dcterms:W3CDTF">2022-04-06T21:06:04Z</dcterms:created>
  <dcterms:modified xsi:type="dcterms:W3CDTF">2022-04-11T18:27:11Z</dcterms:modified>
</cp:coreProperties>
</file>